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13" r:id="rId1"/>
    <p:sldMasterId id="2147483930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8" r:id="rId4"/>
    <p:sldId id="272" r:id="rId5"/>
    <p:sldId id="276" r:id="rId6"/>
    <p:sldId id="277" r:id="rId7"/>
    <p:sldId id="275" r:id="rId8"/>
    <p:sldId id="273" r:id="rId9"/>
    <p:sldId id="274" r:id="rId10"/>
    <p:sldId id="278" r:id="rId11"/>
    <p:sldId id="271" r:id="rId12"/>
  </p:sldIdLst>
  <p:sldSz cx="9144000" cy="5143500" type="screen16x9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4">
          <p15:clr>
            <a:srgbClr val="A4A3A4"/>
          </p15:clr>
        </p15:guide>
        <p15:guide id="2" orient="horz" pos="2902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320F"/>
    <a:srgbClr val="EBF0F4"/>
    <a:srgbClr val="E6E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97" autoAdjust="0"/>
    <p:restoredTop sz="96395" autoAdjust="0"/>
  </p:normalViewPr>
  <p:slideViewPr>
    <p:cSldViewPr snapToGrid="0" snapToObjects="1">
      <p:cViewPr varScale="1">
        <p:scale>
          <a:sx n="146" d="100"/>
          <a:sy n="146" d="100"/>
        </p:scale>
        <p:origin x="894" y="126"/>
      </p:cViewPr>
      <p:guideLst>
        <p:guide orient="horz" pos="524"/>
        <p:guide orient="horz" pos="2902"/>
        <p:guide pos="345"/>
        <p:guide pos="5366"/>
      </p:guideLst>
    </p:cSldViewPr>
  </p:slideViewPr>
  <p:outlineViewPr>
    <p:cViewPr>
      <p:scale>
        <a:sx n="33" d="100"/>
        <a:sy n="33" d="100"/>
      </p:scale>
      <p:origin x="0" y="-45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2814" y="-6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customXml" Target="../customXml/item3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customXml" Target="../customXml/item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6" y="943030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21.05.2025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28583"/>
            <a:ext cx="9047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7" name="Grafik 6" descr="Federal Ministry of Women, Science and Research, Republic of Austr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677" y="496332"/>
            <a:ext cx="1619998" cy="50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6" y="942858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21.05.2025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317500" y="674688"/>
            <a:ext cx="7432675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4" y="4963319"/>
            <a:ext cx="5090351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28582"/>
            <a:ext cx="904784" cy="498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-mit-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Federal Ministry of Women, Science and Research, Republic of Austria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1" y="205200"/>
            <a:ext cx="2160119" cy="669599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>
          <a:xfrm>
            <a:off x="-1" y="1008000"/>
            <a:ext cx="9144001" cy="4136400"/>
          </a:xfrm>
          <a:prstGeom prst="rect">
            <a:avLst/>
          </a:prstGeom>
          <a:solidFill>
            <a:srgbClr val="EBF0F4"/>
          </a:solidFill>
          <a:ln>
            <a:solidFill>
              <a:srgbClr val="EBF0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342800"/>
            <a:ext cx="7978526" cy="969606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noProof="0" dirty="0" smtClean="0"/>
              <a:t>Title of the presentation</a:t>
            </a:r>
            <a:br>
              <a:rPr lang="en-GB" noProof="0" dirty="0" smtClean="0"/>
            </a:br>
            <a:r>
              <a:rPr lang="en-GB" noProof="0" dirty="0" smtClean="0"/>
              <a:t>maximum two lines</a:t>
            </a:r>
            <a:endParaRPr lang="en-GB" noProof="0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 hasCustomPrompt="1"/>
          </p:nvPr>
        </p:nvSpPr>
        <p:spPr>
          <a:xfrm>
            <a:off x="539999" y="2361600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Optional subtitles should not be </a:t>
            </a:r>
            <a:br>
              <a:rPr lang="en-GB" noProof="0" dirty="0" smtClean="0"/>
            </a:br>
            <a:r>
              <a:rPr lang="en-GB" noProof="0" dirty="0" smtClean="0"/>
              <a:t>longer than 2 lines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4320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 smtClean="0"/>
              <a:t>Edit title master format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bmfwf.gv.at</a:t>
            </a:r>
            <a:endParaRPr lang="de-AT" sz="12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64"/>
          <a:stretch/>
        </p:blipFill>
        <p:spPr>
          <a:xfrm>
            <a:off x="7515922" y="1"/>
            <a:ext cx="1516566" cy="1010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938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ild-links-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539750" y="1295998"/>
            <a:ext cx="3813175" cy="3326402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Add image by clicking icon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706125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dirty="0" smtClean="0"/>
              <a:t>Presentation title and date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39235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Bild-u-Fototext-links-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539750" y="1295998"/>
            <a:ext cx="3813175" cy="3051075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Add image by clicking icon</a:t>
            </a:r>
            <a:endParaRPr lang="en-GB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39750" y="4347074"/>
            <a:ext cx="3813175" cy="275725"/>
          </a:xfrm>
        </p:spPr>
        <p:txBody>
          <a:bodyPr/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sz="1400" noProof="0" dirty="0" smtClean="0"/>
              <a:t>Image: XY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706125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dirty="0" smtClean="0"/>
              <a:t>Presentation title and date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9306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links-Bild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1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4705350" y="1295998"/>
            <a:ext cx="3813175" cy="3326402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GB" noProof="0" dirty="0" smtClean="0"/>
              <a:t>Add image by clicking icon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dirty="0" smtClean="0"/>
              <a:t>Presentation title and date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22467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Text-links-Bild-u-Foto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1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4705350" y="1295998"/>
            <a:ext cx="3813175" cy="3051075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Add image by clicking icon</a:t>
            </a:r>
            <a:endParaRPr lang="en-GB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705351" y="4347074"/>
            <a:ext cx="3813175" cy="275725"/>
          </a:xfrm>
        </p:spPr>
        <p:txBody>
          <a:bodyPr/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sz="1400" noProof="0" dirty="0" smtClean="0"/>
              <a:t>Image: XY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dirty="0" smtClean="0"/>
              <a:t>Presentation title and date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47652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_Marginalspalte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 hasCustomPrompt="1"/>
          </p:nvPr>
        </p:nvSpPr>
        <p:spPr>
          <a:xfrm>
            <a:off x="539751" y="1295999"/>
            <a:ext cx="5990589" cy="3326400"/>
          </a:xfrm>
        </p:spPr>
        <p:txBody>
          <a:bodyPr/>
          <a:lstStyle/>
          <a:p>
            <a:pPr lvl="0"/>
            <a:r>
              <a:rPr lang="en-GB" noProof="0" dirty="0" smtClean="0"/>
              <a:t>Edit text master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789419" y="1295999"/>
            <a:ext cx="1729105" cy="33264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GB" noProof="0" dirty="0" smtClean="0"/>
              <a:t>Edit text by clicking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Presentation title and date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32754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6" name="SmartArt-Platzhalter 5"/>
          <p:cNvSpPr>
            <a:spLocks noGrp="1"/>
          </p:cNvSpPr>
          <p:nvPr>
            <p:ph type="dgm" sz="quarter" idx="14" hasCustomPrompt="1"/>
          </p:nvPr>
        </p:nvSpPr>
        <p:spPr>
          <a:xfrm>
            <a:off x="539750" y="1295999"/>
            <a:ext cx="7978776" cy="33264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Add SmartArt</a:t>
            </a:r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Presentation title and date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5830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 hasCustomPrompt="1"/>
          </p:nvPr>
        </p:nvSpPr>
        <p:spPr>
          <a:xfrm>
            <a:off x="539751" y="1296000"/>
            <a:ext cx="7978775" cy="3326400"/>
          </a:xfrm>
        </p:spPr>
        <p:txBody>
          <a:bodyPr/>
          <a:lstStyle/>
          <a:p>
            <a:pPr lvl="0"/>
            <a:r>
              <a:rPr lang="en-GB" noProof="0" dirty="0" smtClean="0"/>
              <a:t>Edit text master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Presentation title and date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0151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e-beliebig-2-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 hasCustomPrompt="1"/>
          </p:nvPr>
        </p:nvSpPr>
        <p:spPr>
          <a:xfrm>
            <a:off x="540000" y="1295999"/>
            <a:ext cx="3838575" cy="3326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 smtClean="0"/>
              <a:t>Edit text master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 hasCustomPrompt="1"/>
          </p:nvPr>
        </p:nvSpPr>
        <p:spPr>
          <a:xfrm>
            <a:off x="4679951" y="1295999"/>
            <a:ext cx="3838575" cy="3326400"/>
          </a:xfrm>
        </p:spPr>
        <p:txBody>
          <a:bodyPr/>
          <a:lstStyle/>
          <a:p>
            <a:pPr lvl="0"/>
            <a:r>
              <a:rPr lang="en-GB" noProof="0" dirty="0" smtClean="0"/>
              <a:t>Edit text master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dirty="0" smtClean="0"/>
              <a:t>Presentation title and date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78275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936000"/>
            <a:ext cx="5389200" cy="1264276"/>
          </a:xfrm>
        </p:spPr>
        <p:txBody>
          <a:bodyPr/>
          <a:lstStyle>
            <a:lvl1pPr>
              <a:lnSpc>
                <a:spcPct val="11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3780000"/>
            <a:ext cx="3423600" cy="963216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 smtClean="0"/>
              <a:t>Edit text master format</a:t>
            </a:r>
          </a:p>
        </p:txBody>
      </p:sp>
    </p:spTree>
    <p:extLst>
      <p:ext uri="{BB962C8B-B14F-4D97-AF65-F5344CB8AC3E}">
        <p14:creationId xmlns:p14="http://schemas.microsoft.com/office/powerpoint/2010/main" val="1178547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Presentation title and date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46299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-ohne-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Federal Ministry of Women, Science and Research, Republic of Austria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1" y="205200"/>
            <a:ext cx="2160119" cy="66959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40000" y="1083600"/>
            <a:ext cx="7978526" cy="969606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noProof="0" dirty="0" smtClean="0"/>
              <a:t>Title of the presentation</a:t>
            </a:r>
            <a:br>
              <a:rPr lang="en-GB" noProof="0" dirty="0" smtClean="0"/>
            </a:br>
            <a:r>
              <a:rPr lang="en-GB" noProof="0" dirty="0" smtClean="0"/>
              <a:t>maximum two lines</a:t>
            </a:r>
            <a:endParaRPr lang="en-GB" noProof="0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 hasCustomPrompt="1"/>
          </p:nvPr>
        </p:nvSpPr>
        <p:spPr>
          <a:xfrm>
            <a:off x="539999" y="2098800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Optional subtitles should not be </a:t>
            </a:r>
            <a:br>
              <a:rPr lang="en-GB" noProof="0" dirty="0" smtClean="0"/>
            </a:br>
            <a:r>
              <a:rPr lang="en-GB" noProof="0" dirty="0" smtClean="0"/>
              <a:t>longer than 2 lines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4320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 smtClean="0"/>
              <a:t>Edit title master format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bmfwf.gv.at</a:t>
            </a:r>
            <a:endParaRPr lang="de-AT" sz="12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94"/>
          <a:stretch/>
        </p:blipFill>
        <p:spPr>
          <a:xfrm>
            <a:off x="7130593" y="85170"/>
            <a:ext cx="1768079" cy="95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979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Presentation title and date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102321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Presentation title and date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535946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Presentation title and date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4283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Presentation title and date</a:t>
            </a:r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541770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Presentation title and date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10912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Presentation title and date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083241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Presentation title and date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860615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Presentation title and date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967060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Presentation title and date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211111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Presentation title and date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07068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1296000"/>
            <a:ext cx="7978776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dirty="0" smtClean="0"/>
              <a:t>Presentation title and date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7"/>
          <a:stretch/>
        </p:blipFill>
        <p:spPr>
          <a:xfrm>
            <a:off x="7558201" y="89210"/>
            <a:ext cx="1396228" cy="699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345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Presentation title and date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64648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Presentation title and date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09369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2-nebenei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6000"/>
            <a:ext cx="3812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706125" y="1295999"/>
            <a:ext cx="3812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dirty="0" smtClean="0"/>
              <a:t>Presentation title and date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33587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und-Marginal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6000"/>
            <a:ext cx="5990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6790526" y="1295999"/>
            <a:ext cx="1728000" cy="3380775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1200"/>
              </a:spcAft>
              <a:buNone/>
              <a:defRPr sz="1400"/>
            </a:lvl1pPr>
            <a:lvl2pPr indent="-252000">
              <a:lnSpc>
                <a:spcPts val="2400"/>
              </a:lnSpc>
              <a:spcAft>
                <a:spcPts val="1200"/>
              </a:spcAft>
              <a:defRPr/>
            </a:lvl2pPr>
            <a:lvl3pPr marL="755650" indent="-250825">
              <a:lnSpc>
                <a:spcPts val="2400"/>
              </a:lnSpc>
              <a:spcAft>
                <a:spcPts val="1200"/>
              </a:spcAft>
              <a:defRPr/>
            </a:lvl3pPr>
            <a:lvl4pPr marL="1044000" indent="-25200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 smtClean="0"/>
              <a:t>Edit text by clicking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dirty="0" smtClean="0"/>
              <a:t>Presentation title and date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41734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539751" y="1296000"/>
            <a:ext cx="7978775" cy="3326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 smtClean="0"/>
              <a:t>Add image by clicking icon</a:t>
            </a:r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Presentation title and date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46657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Bild-u-Foto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539751" y="1296000"/>
            <a:ext cx="7978775" cy="33264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Add image by clicking icon</a:t>
            </a:r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5305425" y="4314825"/>
            <a:ext cx="3213100" cy="307975"/>
          </a:xfrm>
          <a:solidFill>
            <a:schemeClr val="bg2"/>
          </a:solidFill>
        </p:spPr>
        <p:txBody>
          <a:bodyPr lIns="108000" rIns="108000" bIns="72000"/>
          <a:lstStyle>
            <a:lvl1pPr marL="0" indent="0">
              <a:buNone/>
              <a:defRPr sz="1400"/>
            </a:lvl1pPr>
          </a:lstStyle>
          <a:p>
            <a:pPr lvl="0"/>
            <a:r>
              <a:rPr lang="en-GB" noProof="0" dirty="0" smtClean="0"/>
              <a:t>Image: XY</a:t>
            </a:r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Presentation title and date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85987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1" y="788399"/>
            <a:ext cx="7978525" cy="433425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US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1" y="1296000"/>
            <a:ext cx="7978525" cy="33278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4788000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Presentation title and date</a:t>
            </a:r>
            <a:endParaRPr lang="en-GB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4788000"/>
            <a:ext cx="960324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bmfwf.gv.at</a:t>
            </a:r>
            <a:endParaRPr lang="de-AT" sz="12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Grafik 7" descr="Federal Ministry of Women, Science and Research, Republic of Austria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01" y="205199"/>
            <a:ext cx="1619998" cy="50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708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43" r:id="rId4"/>
    <p:sldLayoutId id="2147483942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  <p:sldLayoutId id="2147483925" r:id="rId14"/>
    <p:sldLayoutId id="2147483926" r:id="rId15"/>
    <p:sldLayoutId id="2147483927" r:id="rId16"/>
    <p:sldLayoutId id="2147483928" r:id="rId17"/>
    <p:sldLayoutId id="2147483929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52000" marR="0" indent="-252000" algn="l" defTabSz="914400" rtl="0" eaLnBrk="1" fontAlgn="auto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04000" marR="0" indent="-252000" algn="l" defTabSz="914400" rtl="0" eaLnBrk="1" fontAlgn="auto" latinLnBrk="0" hangingPunct="1">
        <a:lnSpc>
          <a:spcPct val="110000"/>
        </a:lnSpc>
        <a:spcBef>
          <a:spcPts val="0"/>
        </a:spcBef>
        <a:spcAft>
          <a:spcPts val="1200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56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Tx/>
        <a:buFont typeface="Arial" pitchFamily="34" charset="0"/>
        <a:buChar char="•"/>
        <a:defRPr sz="1800" kern="1200" baseline="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08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Font typeface="Arial" pitchFamily="34" charset="0"/>
        <a:buChar char="–"/>
        <a:defRPr sz="1800" kern="1200" baseline="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Font typeface="Arial" panose="020B0604020202020204" pitchFamily="34" charset="0"/>
        <a:buChar char="•"/>
        <a:defRPr sz="1800" kern="1200" baseline="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 smtClean="0"/>
              <a:t>Presentation title and date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02920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539999" y="1342799"/>
            <a:ext cx="7978526" cy="168778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Developing National Monitoring Systems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Challenges and gaps</a:t>
            </a:r>
            <a:endParaRPr lang="de-AT" dirty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>
          <a:xfrm>
            <a:off x="539999" y="3344090"/>
            <a:ext cx="7978526" cy="407897"/>
          </a:xfrm>
        </p:spPr>
        <p:txBody>
          <a:bodyPr/>
          <a:lstStyle/>
          <a:p>
            <a:r>
              <a:rPr lang="de-AT" sz="1600" dirty="0" smtClean="0"/>
              <a:t>Ingeborg Schachner-Nedherer, BMFWF</a:t>
            </a:r>
            <a:endParaRPr lang="de-AT" sz="160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>
          <a:xfrm>
            <a:off x="539750" y="4065496"/>
            <a:ext cx="3422650" cy="657842"/>
          </a:xfrm>
        </p:spPr>
        <p:txBody>
          <a:bodyPr/>
          <a:lstStyle/>
          <a:p>
            <a:r>
              <a:rPr lang="de-AT" dirty="0" smtClean="0"/>
              <a:t>Vienna, 21 May 2025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5083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Thank you </a:t>
            </a:r>
            <a:r>
              <a:rPr lang="en-GB" dirty="0"/>
              <a:t>for your attention!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6425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539750" y="1755648"/>
            <a:ext cx="7978776" cy="2921127"/>
          </a:xfrm>
        </p:spPr>
        <p:txBody>
          <a:bodyPr/>
          <a:lstStyle/>
          <a:p>
            <a:r>
              <a:rPr lang="en-US" dirty="0" smtClean="0"/>
              <a:t>Assessing the impact of partnerships on the national system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to show impact and success of partnership investments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(e.g. contribution of partnership to Austrian key priorities) </a:t>
            </a:r>
          </a:p>
          <a:p>
            <a:r>
              <a:rPr lang="en-US" dirty="0" err="1" smtClean="0"/>
              <a:t>Analysing</a:t>
            </a:r>
            <a:r>
              <a:rPr lang="en-US" dirty="0" smtClean="0"/>
              <a:t> </a:t>
            </a:r>
            <a:r>
              <a:rPr lang="en-US" dirty="0"/>
              <a:t>the Austrian performance in </a:t>
            </a:r>
            <a:r>
              <a:rPr lang="en-US" dirty="0" smtClean="0"/>
              <a:t>partnerships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In terms of projects, participants, budgets, top-up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Compare with other countries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Compare with other </a:t>
            </a:r>
            <a:r>
              <a:rPr lang="en-US" dirty="0" err="1" smtClean="0"/>
              <a:t>programmes</a:t>
            </a:r>
            <a:r>
              <a:rPr lang="en-US" dirty="0" smtClean="0"/>
              <a:t> e.g. HE calls</a:t>
            </a:r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40001" y="1060704"/>
            <a:ext cx="7978525" cy="487680"/>
          </a:xfrm>
        </p:spPr>
        <p:txBody>
          <a:bodyPr/>
          <a:lstStyle/>
          <a:p>
            <a:r>
              <a:rPr lang="de-AT" dirty="0" smtClean="0"/>
              <a:t>National </a:t>
            </a:r>
            <a:r>
              <a:rPr lang="de-AT" dirty="0" err="1" smtClean="0"/>
              <a:t>monitoring</a:t>
            </a:r>
            <a:r>
              <a:rPr lang="de-AT" dirty="0" smtClean="0"/>
              <a:t> - </a:t>
            </a:r>
            <a:r>
              <a:rPr lang="de-AT" dirty="0" err="1" smtClean="0"/>
              <a:t>objectives</a:t>
            </a:r>
            <a:endParaRPr lang="de-AT" dirty="0">
              <a:solidFill>
                <a:srgbClr val="C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6483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BMR 2022, </a:t>
            </a:r>
            <a:r>
              <a:rPr lang="en-US" dirty="0" smtClean="0"/>
              <a:t>2024</a:t>
            </a:r>
          </a:p>
          <a:p>
            <a:r>
              <a:rPr lang="en-US" dirty="0" smtClean="0"/>
              <a:t>Expert group reports &amp; recommendations</a:t>
            </a:r>
            <a:endParaRPr lang="en-US" dirty="0"/>
          </a:p>
          <a:p>
            <a:r>
              <a:rPr lang="en-US" dirty="0"/>
              <a:t>ERA LEARN Country Reports</a:t>
            </a:r>
          </a:p>
          <a:p>
            <a:r>
              <a:rPr lang="en-US" dirty="0" smtClean="0"/>
              <a:t>ECORDA</a:t>
            </a:r>
            <a:endParaRPr lang="en-US" dirty="0" smtClean="0"/>
          </a:p>
          <a:p>
            <a:r>
              <a:rPr lang="en-US" dirty="0" smtClean="0"/>
              <a:t>AT Horizon Europe Performance Monitoring</a:t>
            </a:r>
          </a:p>
          <a:p>
            <a:r>
              <a:rPr lang="en-US" dirty="0" smtClean="0"/>
              <a:t>National R&amp;I </a:t>
            </a:r>
            <a:r>
              <a:rPr lang="en-US" dirty="0" err="1" smtClean="0"/>
              <a:t>Programme</a:t>
            </a:r>
            <a:r>
              <a:rPr lang="en-US" dirty="0" smtClean="0"/>
              <a:t> evaluations</a:t>
            </a:r>
          </a:p>
          <a:p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AT" dirty="0"/>
              <a:t>Strategic </a:t>
            </a:r>
            <a:r>
              <a:rPr lang="de-AT" dirty="0" err="1" smtClean="0"/>
              <a:t>Intelligence</a:t>
            </a:r>
            <a:r>
              <a:rPr lang="de-AT" dirty="0" smtClean="0"/>
              <a:t> </a:t>
            </a:r>
            <a:r>
              <a:rPr lang="de-AT" dirty="0"/>
              <a:t>on </a:t>
            </a:r>
            <a:r>
              <a:rPr lang="de-AT" dirty="0" err="1"/>
              <a:t>partnerships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3584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AT" dirty="0" smtClean="0"/>
              <a:t>Monitoring and </a:t>
            </a:r>
            <a:r>
              <a:rPr lang="de-AT" dirty="0" err="1" smtClean="0"/>
              <a:t>evaluation</a:t>
            </a:r>
            <a:r>
              <a:rPr lang="de-AT" dirty="0" smtClean="0"/>
              <a:t> in </a:t>
            </a:r>
            <a:r>
              <a:rPr lang="de-AT" dirty="0" err="1" smtClean="0"/>
              <a:t>green</a:t>
            </a:r>
            <a:r>
              <a:rPr lang="de-AT" dirty="0" smtClean="0"/>
              <a:t> </a:t>
            </a:r>
            <a:r>
              <a:rPr lang="de-AT" dirty="0" err="1" smtClean="0"/>
              <a:t>transition</a:t>
            </a:r>
            <a:r>
              <a:rPr lang="de-AT" dirty="0" smtClean="0"/>
              <a:t> and </a:t>
            </a:r>
            <a:r>
              <a:rPr lang="de-AT" dirty="0" err="1" smtClean="0"/>
              <a:t>competitiveness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4</a:t>
            </a:fld>
            <a:endParaRPr lang="en-GB" noProof="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01" y="1342806"/>
            <a:ext cx="8410569" cy="3322788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4218394" y="4218966"/>
            <a:ext cx="4500880" cy="584775"/>
          </a:xfrm>
          <a:prstGeom prst="rect">
            <a:avLst/>
          </a:prstGeom>
          <a:solidFill>
            <a:srgbClr val="FFD34E">
              <a:lumMod val="20000"/>
              <a:lumOff val="80000"/>
            </a:srgb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Yellow </a:t>
            </a:r>
            <a:r>
              <a:rPr kumimoji="0" 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areas</a:t>
            </a: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 </a:t>
            </a:r>
            <a:r>
              <a:rPr kumimoji="0" 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monitoring</a:t>
            </a: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and </a:t>
            </a:r>
            <a:r>
              <a:rPr kumimoji="0" 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evaluation</a:t>
            </a: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 incl. </a:t>
            </a:r>
            <a:r>
              <a:rPr kumimoji="0" 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P's</a:t>
            </a:r>
            <a:r>
              <a:rPr kumimoji="0" 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de-DE" sz="1600" b="1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as</a:t>
            </a:r>
            <a:r>
              <a:rPr kumimoji="0" 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de-DE" sz="1600" b="1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part</a:t>
            </a:r>
            <a:r>
              <a:rPr kumimoji="0" 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de-DE" sz="1600" b="1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of</a:t>
            </a:r>
            <a:r>
              <a:rPr kumimoji="0" 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de-DE" sz="1600" b="1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</a:t>
            </a:r>
            <a:r>
              <a:rPr kumimoji="0" 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de-DE" sz="1600" b="1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portfolio</a:t>
            </a:r>
            <a:endParaRPr kumimoji="0" 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292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b="1" dirty="0" err="1" smtClean="0">
                <a:solidFill>
                  <a:schemeClr val="tx1"/>
                </a:solidFill>
              </a:rPr>
              <a:t>Shaping</a:t>
            </a:r>
            <a:r>
              <a:rPr lang="de-DE" b="1" dirty="0" smtClean="0">
                <a:solidFill>
                  <a:schemeClr val="tx1"/>
                </a:solidFill>
              </a:rPr>
              <a:t> </a:t>
            </a:r>
            <a:r>
              <a:rPr lang="de-DE" b="1" dirty="0" err="1" smtClean="0">
                <a:solidFill>
                  <a:schemeClr val="tx1"/>
                </a:solidFill>
              </a:rPr>
              <a:t>the</a:t>
            </a:r>
            <a:r>
              <a:rPr lang="de-DE" b="1" dirty="0" smtClean="0">
                <a:solidFill>
                  <a:schemeClr val="tx1"/>
                </a:solidFill>
              </a:rPr>
              <a:t> </a:t>
            </a:r>
            <a:r>
              <a:rPr lang="de-DE" b="1" dirty="0" err="1" smtClean="0">
                <a:solidFill>
                  <a:schemeClr val="tx1"/>
                </a:solidFill>
              </a:rPr>
              <a:t>green</a:t>
            </a:r>
            <a:r>
              <a:rPr lang="de-DE" b="1" dirty="0" smtClean="0">
                <a:solidFill>
                  <a:schemeClr val="tx1"/>
                </a:solidFill>
              </a:rPr>
              <a:t> and digital </a:t>
            </a:r>
            <a:r>
              <a:rPr lang="de-DE" b="1" dirty="0" err="1" smtClean="0">
                <a:solidFill>
                  <a:schemeClr val="tx1"/>
                </a:solidFill>
              </a:rPr>
              <a:t>transformation</a:t>
            </a:r>
            <a:r>
              <a:rPr lang="de-DE" dirty="0" smtClean="0">
                <a:solidFill>
                  <a:schemeClr val="tx1"/>
                </a:solidFill>
              </a:rPr>
              <a:t>: Austrian </a:t>
            </a:r>
            <a:r>
              <a:rPr lang="de-DE" dirty="0" err="1" smtClean="0">
                <a:solidFill>
                  <a:schemeClr val="tx1"/>
                </a:solidFill>
              </a:rPr>
              <a:t>research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tx1"/>
                </a:solidFill>
              </a:rPr>
              <a:t>technology</a:t>
            </a:r>
            <a:r>
              <a:rPr lang="de-DE" dirty="0" smtClean="0">
                <a:solidFill>
                  <a:schemeClr val="tx1"/>
                </a:solidFill>
              </a:rPr>
              <a:t> and </a:t>
            </a:r>
            <a:r>
              <a:rPr lang="de-DE" dirty="0" err="1" smtClean="0">
                <a:solidFill>
                  <a:schemeClr val="tx1"/>
                </a:solidFill>
              </a:rPr>
              <a:t>innovation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players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have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made</a:t>
            </a:r>
            <a:r>
              <a:rPr lang="de-DE" dirty="0" smtClean="0">
                <a:solidFill>
                  <a:schemeClr val="tx1"/>
                </a:solidFill>
              </a:rPr>
              <a:t> a </a:t>
            </a:r>
            <a:r>
              <a:rPr lang="de-DE" dirty="0" err="1" smtClean="0">
                <a:solidFill>
                  <a:schemeClr val="tx1"/>
                </a:solidFill>
              </a:rPr>
              <a:t>significant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contribution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to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green</a:t>
            </a:r>
            <a:r>
              <a:rPr lang="de-DE" dirty="0" smtClean="0">
                <a:solidFill>
                  <a:schemeClr val="tx1"/>
                </a:solidFill>
              </a:rPr>
              <a:t> and digital </a:t>
            </a:r>
            <a:r>
              <a:rPr lang="de-DE" dirty="0" err="1" smtClean="0">
                <a:solidFill>
                  <a:schemeClr val="tx1"/>
                </a:solidFill>
              </a:rPr>
              <a:t>transformation</a:t>
            </a:r>
            <a:endParaRPr lang="de-DE" dirty="0" smtClean="0">
              <a:solidFill>
                <a:schemeClr val="tx1"/>
              </a:solidFill>
            </a:endParaRPr>
          </a:p>
          <a:p>
            <a:r>
              <a:rPr lang="en-US" b="1" dirty="0" err="1"/>
              <a:t>Recognising</a:t>
            </a:r>
            <a:r>
              <a:rPr lang="en-US" b="1" dirty="0"/>
              <a:t> and </a:t>
            </a:r>
            <a:r>
              <a:rPr lang="en-US" b="1" dirty="0" err="1"/>
              <a:t>realising</a:t>
            </a:r>
            <a:r>
              <a:rPr lang="en-US" b="1" dirty="0"/>
              <a:t> innovation opportunities: </a:t>
            </a:r>
            <a:r>
              <a:rPr lang="en-US" dirty="0"/>
              <a:t>Key innovations have been developed in Austria and are in demand. Appropriate competences for the impact-oriented use of technologies have been built up.</a:t>
            </a:r>
          </a:p>
          <a:p>
            <a:r>
              <a:rPr lang="de-AT" b="1" dirty="0" err="1" smtClean="0"/>
              <a:t>Strengthening</a:t>
            </a:r>
            <a:r>
              <a:rPr lang="de-AT" b="1" dirty="0" smtClean="0"/>
              <a:t> </a:t>
            </a:r>
            <a:r>
              <a:rPr lang="de-AT" b="1" dirty="0" err="1" smtClean="0"/>
              <a:t>innovation</a:t>
            </a:r>
            <a:r>
              <a:rPr lang="de-AT" b="1" dirty="0" smtClean="0"/>
              <a:t> </a:t>
            </a:r>
            <a:r>
              <a:rPr lang="de-AT" b="1" dirty="0" err="1" smtClean="0"/>
              <a:t>capacity</a:t>
            </a:r>
            <a:r>
              <a:rPr lang="de-AT" b="1" dirty="0" smtClean="0"/>
              <a:t> and </a:t>
            </a:r>
            <a:r>
              <a:rPr lang="de-AT" b="1" dirty="0" err="1" smtClean="0"/>
              <a:t>resilience</a:t>
            </a:r>
            <a:r>
              <a:rPr lang="de-AT" b="1" dirty="0" smtClean="0"/>
              <a:t>: </a:t>
            </a:r>
            <a:r>
              <a:rPr lang="de-AT" dirty="0" smtClean="0"/>
              <a:t>Future </a:t>
            </a:r>
            <a:r>
              <a:rPr lang="de-AT" dirty="0" err="1" smtClean="0"/>
              <a:t>skills</a:t>
            </a:r>
            <a:r>
              <a:rPr lang="de-AT" dirty="0" smtClean="0"/>
              <a:t> in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corporate</a:t>
            </a:r>
            <a:r>
              <a:rPr lang="de-AT" dirty="0" smtClean="0"/>
              <a:t> </a:t>
            </a:r>
            <a:r>
              <a:rPr lang="de-AT" dirty="0" err="1" smtClean="0"/>
              <a:t>sectir</a:t>
            </a:r>
            <a:r>
              <a:rPr lang="de-AT" dirty="0" smtClean="0"/>
              <a:t>, </a:t>
            </a:r>
            <a:r>
              <a:rPr lang="de-AT" dirty="0" err="1" smtClean="0"/>
              <a:t>research</a:t>
            </a:r>
            <a:r>
              <a:rPr lang="de-AT" dirty="0" smtClean="0"/>
              <a:t> </a:t>
            </a:r>
            <a:r>
              <a:rPr lang="de-AT" dirty="0" err="1" smtClean="0"/>
              <a:t>organisaiotns</a:t>
            </a:r>
            <a:r>
              <a:rPr lang="de-AT" dirty="0" smtClean="0"/>
              <a:t> and </a:t>
            </a:r>
            <a:r>
              <a:rPr lang="de-AT" dirty="0" err="1" smtClean="0"/>
              <a:t>multipliers</a:t>
            </a:r>
            <a:r>
              <a:rPr lang="de-AT" dirty="0" smtClean="0"/>
              <a:t> </a:t>
            </a:r>
            <a:r>
              <a:rPr lang="de-AT" dirty="0" err="1" smtClean="0"/>
              <a:t>have</a:t>
            </a:r>
            <a:r>
              <a:rPr lang="de-AT" dirty="0" smtClean="0"/>
              <a:t> </a:t>
            </a:r>
            <a:r>
              <a:rPr lang="de-AT" dirty="0" err="1" smtClean="0"/>
              <a:t>beenbuilt</a:t>
            </a:r>
            <a:r>
              <a:rPr lang="de-AT" dirty="0" smtClean="0"/>
              <a:t> </a:t>
            </a:r>
            <a:r>
              <a:rPr lang="de-AT" dirty="0" err="1" smtClean="0"/>
              <a:t>up</a:t>
            </a:r>
            <a:r>
              <a:rPr lang="de-AT" dirty="0" smtClean="0"/>
              <a:t> and </a:t>
            </a:r>
            <a:r>
              <a:rPr lang="de-AT" dirty="0" err="1" smtClean="0"/>
              <a:t>innovations</a:t>
            </a:r>
            <a:r>
              <a:rPr lang="de-AT" dirty="0" smtClean="0"/>
              <a:t> </a:t>
            </a:r>
            <a:r>
              <a:rPr lang="de-AT" dirty="0" err="1" smtClean="0"/>
              <a:t>from</a:t>
            </a:r>
            <a:r>
              <a:rPr lang="de-AT" dirty="0" smtClean="0"/>
              <a:t> Austria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recognised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</a:t>
            </a:r>
            <a:r>
              <a:rPr lang="de-AT" dirty="0" err="1" smtClean="0"/>
              <a:t>leaders</a:t>
            </a:r>
            <a:r>
              <a:rPr lang="de-AT" dirty="0" smtClean="0"/>
              <a:t> and in </a:t>
            </a:r>
            <a:r>
              <a:rPr lang="de-AT" dirty="0" err="1" smtClean="0"/>
              <a:t>demand</a:t>
            </a:r>
            <a:r>
              <a:rPr lang="de-AT" dirty="0" smtClean="0"/>
              <a:t> </a:t>
            </a:r>
            <a:r>
              <a:rPr lang="de-AT" dirty="0" err="1" smtClean="0"/>
              <a:t>worldwide</a:t>
            </a:r>
            <a:r>
              <a:rPr lang="de-AT" dirty="0" smtClean="0"/>
              <a:t>.</a:t>
            </a:r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AT" dirty="0" err="1" smtClean="0"/>
              <a:t>P‘s</a:t>
            </a:r>
            <a:r>
              <a:rPr lang="de-AT" dirty="0" smtClean="0"/>
              <a:t> in </a:t>
            </a:r>
            <a:r>
              <a:rPr lang="de-AT" dirty="0" err="1" smtClean="0"/>
              <a:t>green</a:t>
            </a:r>
            <a:r>
              <a:rPr lang="de-AT" dirty="0" smtClean="0"/>
              <a:t> </a:t>
            </a:r>
            <a:r>
              <a:rPr lang="de-AT" dirty="0" err="1" smtClean="0"/>
              <a:t>transition</a:t>
            </a:r>
            <a:r>
              <a:rPr lang="de-AT" dirty="0" smtClean="0"/>
              <a:t> and </a:t>
            </a:r>
            <a:r>
              <a:rPr lang="de-AT" dirty="0" err="1" smtClean="0"/>
              <a:t>competitiveness</a:t>
            </a:r>
            <a:r>
              <a:rPr lang="de-AT" dirty="0"/>
              <a:t> </a:t>
            </a:r>
            <a:r>
              <a:rPr lang="de-AT" dirty="0" smtClean="0"/>
              <a:t>– </a:t>
            </a:r>
            <a:r>
              <a:rPr lang="de-AT" dirty="0" err="1" smtClean="0"/>
              <a:t>expected</a:t>
            </a:r>
            <a:r>
              <a:rPr lang="de-AT" dirty="0" smtClean="0"/>
              <a:t> </a:t>
            </a:r>
            <a:r>
              <a:rPr lang="de-AT" dirty="0" err="1" smtClean="0"/>
              <a:t>impact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5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126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limited resources in relevant ministries and research </a:t>
            </a:r>
            <a:r>
              <a:rPr lang="en-US" dirty="0"/>
              <a:t>funding </a:t>
            </a:r>
            <a:r>
              <a:rPr lang="en-US" dirty="0" smtClean="0"/>
              <a:t>agencies</a:t>
            </a:r>
          </a:p>
          <a:p>
            <a:r>
              <a:rPr lang="en-US" dirty="0" smtClean="0"/>
              <a:t>monitoring </a:t>
            </a:r>
            <a:r>
              <a:rPr lang="en-US" dirty="0"/>
              <a:t>in-kind activities</a:t>
            </a:r>
          </a:p>
          <a:p>
            <a:r>
              <a:rPr lang="en-US" dirty="0" smtClean="0"/>
              <a:t>Data </a:t>
            </a:r>
            <a:r>
              <a:rPr lang="en-US" dirty="0"/>
              <a:t>gaps in ECORDA</a:t>
            </a:r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Challenges</a:t>
            </a:r>
            <a:r>
              <a:rPr lang="de-AT" dirty="0"/>
              <a:t> &amp; </a:t>
            </a:r>
            <a:r>
              <a:rPr lang="de-AT" dirty="0" err="1"/>
              <a:t>gaps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74842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Co-programmed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no information on </a:t>
            </a:r>
            <a:r>
              <a:rPr lang="en-US" dirty="0" smtClean="0"/>
              <a:t>network (do not receive funding)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Calls, submissions and projects are shown in the general Horizon Europe tables</a:t>
            </a:r>
          </a:p>
          <a:p>
            <a:r>
              <a:rPr lang="en-US" b="1" dirty="0"/>
              <a:t>Co-funded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data on network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No data on calls, submissions and projects in the general Horizon Europe tables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 separate files on “Cascading” formats, a few projects and participations are listed but not suitable for analysis</a:t>
            </a:r>
          </a:p>
          <a:p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AT" dirty="0" err="1"/>
              <a:t>Availablility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data</a:t>
            </a:r>
            <a:r>
              <a:rPr lang="de-AT" dirty="0"/>
              <a:t> on </a:t>
            </a:r>
            <a:r>
              <a:rPr lang="de-AT" dirty="0" err="1"/>
              <a:t>partnerships</a:t>
            </a:r>
            <a:r>
              <a:rPr lang="de-AT" dirty="0"/>
              <a:t> in </a:t>
            </a:r>
            <a:r>
              <a:rPr lang="de-AT" dirty="0" err="1"/>
              <a:t>eCORDA</a:t>
            </a:r>
            <a:r>
              <a:rPr lang="de-AT" dirty="0"/>
              <a:t>/1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7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9544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 err="1" smtClean="0"/>
              <a:t>Institutionalised</a:t>
            </a:r>
            <a:r>
              <a:rPr lang="en-US" b="1" dirty="0" smtClean="0"/>
              <a:t> (Art. 185, 187)</a:t>
            </a:r>
            <a:endParaRPr lang="en-US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no data on networks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Calls, submissions and projects are shown in the general Horizon Europe tables</a:t>
            </a:r>
          </a:p>
          <a:p>
            <a:r>
              <a:rPr lang="en-US" b="1" dirty="0" err="1"/>
              <a:t>Institutionalised</a:t>
            </a:r>
            <a:r>
              <a:rPr lang="en-US" b="1" dirty="0"/>
              <a:t> EIT KICs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No data on calls, submissions and projects in the general Horizon Europe tables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Projects and participations of all KICs from 2021 onwards are shown in separate files in “cascading” formats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data quality is currently not suitable for analysis; limited consistency with data </a:t>
            </a:r>
            <a:r>
              <a:rPr lang="en-US" dirty="0" smtClean="0"/>
              <a:t>provided by </a:t>
            </a:r>
            <a:r>
              <a:rPr lang="en-US" dirty="0"/>
              <a:t>EIT </a:t>
            </a:r>
            <a:r>
              <a:rPr lang="en-US" dirty="0" smtClean="0"/>
              <a:t>office</a:t>
            </a:r>
            <a:endParaRPr lang="en-US" dirty="0"/>
          </a:p>
          <a:p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AT" dirty="0" err="1"/>
              <a:t>Availablility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data</a:t>
            </a:r>
            <a:r>
              <a:rPr lang="de-AT" dirty="0"/>
              <a:t> on </a:t>
            </a:r>
            <a:r>
              <a:rPr lang="de-AT" dirty="0" err="1"/>
              <a:t>partnerships</a:t>
            </a:r>
            <a:r>
              <a:rPr lang="de-AT" dirty="0"/>
              <a:t> in </a:t>
            </a:r>
            <a:r>
              <a:rPr lang="de-AT" dirty="0" err="1"/>
              <a:t>eCORDA</a:t>
            </a:r>
            <a:r>
              <a:rPr lang="de-AT" dirty="0"/>
              <a:t>/2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8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8613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 dirty="0" smtClean="0"/>
              <a:t>Quantitative </a:t>
            </a:r>
            <a:r>
              <a:rPr lang="de-AT" dirty="0" err="1" smtClean="0"/>
              <a:t>analysis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available</a:t>
            </a:r>
            <a:r>
              <a:rPr lang="de-AT" dirty="0" smtClean="0"/>
              <a:t> </a:t>
            </a:r>
            <a:r>
              <a:rPr lang="de-AT" dirty="0" err="1" smtClean="0"/>
              <a:t>data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type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partnership</a:t>
            </a:r>
            <a:endParaRPr lang="de-AT" dirty="0" smtClean="0"/>
          </a:p>
          <a:p>
            <a:r>
              <a:rPr lang="de-AT" dirty="0" smtClean="0"/>
              <a:t>Qualitative </a:t>
            </a:r>
            <a:r>
              <a:rPr lang="de-AT" dirty="0" err="1" smtClean="0"/>
              <a:t>reporting</a:t>
            </a:r>
            <a:r>
              <a:rPr lang="de-AT" dirty="0"/>
              <a:t> </a:t>
            </a:r>
            <a:r>
              <a:rPr lang="de-AT" dirty="0" smtClean="0"/>
              <a:t>- </a:t>
            </a:r>
            <a:r>
              <a:rPr lang="de-AT" dirty="0" err="1" smtClean="0"/>
              <a:t>success</a:t>
            </a:r>
            <a:r>
              <a:rPr lang="de-AT" dirty="0" smtClean="0"/>
              <a:t> </a:t>
            </a:r>
            <a:r>
              <a:rPr lang="de-AT" dirty="0" err="1" smtClean="0"/>
              <a:t>stories</a:t>
            </a:r>
            <a:r>
              <a:rPr lang="de-AT" dirty="0" smtClean="0"/>
              <a:t>, </a:t>
            </a:r>
            <a:r>
              <a:rPr lang="de-AT" dirty="0" err="1" smtClean="0"/>
              <a:t>examples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best</a:t>
            </a:r>
            <a:r>
              <a:rPr lang="de-AT" dirty="0" smtClean="0"/>
              <a:t> </a:t>
            </a:r>
            <a:r>
              <a:rPr lang="de-AT" dirty="0" err="1" smtClean="0"/>
              <a:t>practices</a:t>
            </a:r>
            <a:r>
              <a:rPr lang="de-AT" dirty="0" smtClean="0"/>
              <a:t> </a:t>
            </a:r>
          </a:p>
          <a:p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Next </a:t>
            </a:r>
            <a:r>
              <a:rPr lang="de-AT" dirty="0" err="1" smtClean="0"/>
              <a:t>steps</a:t>
            </a:r>
            <a:r>
              <a:rPr lang="de-AT" dirty="0" smtClean="0"/>
              <a:t> </a:t>
            </a:r>
            <a:r>
              <a:rPr lang="de-AT" dirty="0" err="1" smtClean="0"/>
              <a:t>towards</a:t>
            </a:r>
            <a:r>
              <a:rPr lang="de-AT" dirty="0" smtClean="0"/>
              <a:t> a national </a:t>
            </a:r>
            <a:r>
              <a:rPr lang="de-AT" dirty="0" err="1" smtClean="0"/>
              <a:t>monitoring</a:t>
            </a:r>
            <a:r>
              <a:rPr lang="de-AT" dirty="0" smtClean="0"/>
              <a:t> </a:t>
            </a:r>
            <a:r>
              <a:rPr lang="de-AT" dirty="0" err="1" smtClean="0"/>
              <a:t>report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07543851"/>
      </p:ext>
    </p:extLst>
  </p:cSld>
  <p:clrMapOvr>
    <a:masterClrMapping/>
  </p:clrMapOvr>
</p:sld>
</file>

<file path=ppt/theme/theme1.xml><?xml version="1.0" encoding="utf-8"?>
<a:theme xmlns:a="http://schemas.openxmlformats.org/drawingml/2006/main" name="3-zeiliges-Logo">
  <a:themeElements>
    <a:clrScheme name="AT-2025-Farben-fin">
      <a:dk1>
        <a:srgbClr val="000000"/>
      </a:dk1>
      <a:lt1>
        <a:srgbClr val="EFF4F7"/>
      </a:lt1>
      <a:dk2>
        <a:srgbClr val="B92B06"/>
      </a:dk2>
      <a:lt2>
        <a:srgbClr val="FFFFFF"/>
      </a:lt2>
      <a:accent1>
        <a:srgbClr val="CA0237"/>
      </a:accent1>
      <a:accent2>
        <a:srgbClr val="0063A3"/>
      </a:accent2>
      <a:accent3>
        <a:srgbClr val="38713F"/>
      </a:accent3>
      <a:accent4>
        <a:srgbClr val="471D70"/>
      </a:accent4>
      <a:accent5>
        <a:srgbClr val="236B76"/>
      </a:accent5>
      <a:accent6>
        <a:srgbClr val="895A00"/>
      </a:accent6>
      <a:hlink>
        <a:srgbClr val="1C1C1C"/>
      </a:hlink>
      <a:folHlink>
        <a:srgbClr val="63636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-PPT-16x9-2025-BMFWF" id="{E35E97BA-C52F-4322-B063-D3C434EC758F}" vid="{0D5CC8C0-414B-425D-B8A5-31FE20165DE1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B06DECA5663C46A25228468530AF33" ma:contentTypeVersion="6" ma:contentTypeDescription="Een nieuw document maken." ma:contentTypeScope="" ma:versionID="98e8c672554b3da86944c9bd8e879c5b">
  <xsd:schema xmlns:xsd="http://www.w3.org/2001/XMLSchema" xmlns:xs="http://www.w3.org/2001/XMLSchema" xmlns:p="http://schemas.microsoft.com/office/2006/metadata/properties" xmlns:ns2="b4f06535-9e84-4b34-be76-e3d4f4c5c0a5" xmlns:ns3="6e4c1d7a-e683-4948-9734-36f99d5e1dd9" targetNamespace="http://schemas.microsoft.com/office/2006/metadata/properties" ma:root="true" ma:fieldsID="f5a68e32cc27dedce926bfed4ed4b242" ns2:_="" ns3:_="">
    <xsd:import namespace="b4f06535-9e84-4b34-be76-e3d4f4c5c0a5"/>
    <xsd:import namespace="6e4c1d7a-e683-4948-9734-36f99d5e1dd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f06535-9e84-4b34-be76-e3d4f4c5c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4c1d7a-e683-4948-9734-36f99d5e1dd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272C98E-AD22-408B-AC4C-2F64264EE814}"/>
</file>

<file path=customXml/itemProps2.xml><?xml version="1.0" encoding="utf-8"?>
<ds:datastoreItem xmlns:ds="http://schemas.openxmlformats.org/officeDocument/2006/customXml" ds:itemID="{D415BDA7-CFDE-4E0A-A9E2-1E37FD866B8C}"/>
</file>

<file path=customXml/itemProps3.xml><?xml version="1.0" encoding="utf-8"?>
<ds:datastoreItem xmlns:ds="http://schemas.openxmlformats.org/officeDocument/2006/customXml" ds:itemID="{B70258D3-2226-48F9-98EB-18AC58B9AFE9}"/>
</file>

<file path=docProps/app.xml><?xml version="1.0" encoding="utf-8"?>
<Properties xmlns="http://schemas.openxmlformats.org/officeDocument/2006/extended-properties" xmlns:vt="http://schemas.openxmlformats.org/officeDocument/2006/docPropsVTypes">
  <Template>02-2 BMFWF 16x9 - EN</Template>
  <TotalTime>0</TotalTime>
  <Words>439</Words>
  <Application>Microsoft Office PowerPoint</Application>
  <PresentationFormat>Bildschirmpräsentation (16:9)</PresentationFormat>
  <Paragraphs>57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Corbel</vt:lpstr>
      <vt:lpstr>Courier New</vt:lpstr>
      <vt:lpstr>Symbol</vt:lpstr>
      <vt:lpstr>Wingdings</vt:lpstr>
      <vt:lpstr>3-zeiliges-Logo</vt:lpstr>
      <vt:lpstr>Benutzerdefiniertes Design</vt:lpstr>
      <vt:lpstr>Developing National Monitoring Systems  Challenges and gaps</vt:lpstr>
      <vt:lpstr>National monitoring - objectives</vt:lpstr>
      <vt:lpstr>Strategic Intelligence on partnerships</vt:lpstr>
      <vt:lpstr>Monitoring and evaluation in green transition and competitiveness</vt:lpstr>
      <vt:lpstr>P‘s in green transition and competitiveness – expected impact</vt:lpstr>
      <vt:lpstr>Challenges &amp; gaps</vt:lpstr>
      <vt:lpstr>Availablility of data on partnerships in eCORDA/1</vt:lpstr>
      <vt:lpstr>Availablility of data on partnerships in eCORDA/2</vt:lpstr>
      <vt:lpstr>Next steps towards a national monitoring report</vt:lpstr>
      <vt:lpstr>Thank you for your attention!</vt:lpstr>
    </vt:vector>
  </TitlesOfParts>
  <Company>bm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Schachler Simon</dc:creator>
  <cp:lastModifiedBy>Schachner-Nedherer Ingeborg</cp:lastModifiedBy>
  <cp:revision>34</cp:revision>
  <cp:lastPrinted>2025-05-21T08:20:32Z</cp:lastPrinted>
  <dcterms:created xsi:type="dcterms:W3CDTF">2025-05-14T09:03:24Z</dcterms:created>
  <dcterms:modified xsi:type="dcterms:W3CDTF">2025-05-21T08:55:38Z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0x0101002EB06DECA5663C46A25228468530AF33</vt:lpwstr>
  </property>
</Properties>
</file>